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f826dd23e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f826dd23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f826dd23e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f826dd23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f826dd23e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cf826dd23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f826dd23e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cf826dd23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f7651c3a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cf7651c3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cf76e8f44c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cf76e8f44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cf76e8f44c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cf76e8f44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cf76e8f44c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cf76e8f44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0902f8817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0902f881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cf826dd23e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cf826dd23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f76e8f44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f76e8f4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0902f8817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0902f881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0902f8817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d0902f881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cf826dd23e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cf826dd23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f76e8f55e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f76e8f55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f76e8f44c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cf76e8f44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f826dd23e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f826dd23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f826dd23e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f826dd23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f76e8f44c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f76e8f44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f76e8f44c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f76e8f44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f826dd23e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cf826dd23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3" name="Google Shape;53;p2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2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2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2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2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2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2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2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2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2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2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2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2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2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2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2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2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2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2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2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2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2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2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11" name="Google Shape;111;p2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1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68" name="Google Shape;168;p11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9" name="Google Shape;169;p1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2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75" name="Google Shape;175;p1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3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1" name="Google Shape;181;p13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2" name="Google Shape;182;p1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13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86" name="Google Shape;186;p13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4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0" name="Google Shape;190;p1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5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6" name="Google Shape;196;p15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7" name="Google Shape;197;p15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8" name="Google Shape;198;p15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9" name="Google Shape;199;p15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0" name="Google Shape;200;p15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1" name="Google Shape;201;p1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6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7" name="Google Shape;207;p16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08" name="Google Shape;208;p16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9" name="Google Shape;209;p16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0" name="Google Shape;210;p16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11" name="Google Shape;211;p16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2" name="Google Shape;212;p16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3" name="Google Shape;213;p16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5" name="Google Shape;215;p1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1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1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1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8"/>
          <p:cNvSpPr txBox="1"/>
          <p:nvPr>
            <p:ph idx="1" type="body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7" name="Google Shape;227;p1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1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17" name="Google Shape;117;p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5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9" name="Google Shape;129;p5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0" name="Google Shape;130;p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36" name="Google Shape;136;p6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7" name="Google Shape;137;p6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38" name="Google Shape;138;p6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9" name="Google Shape;139;p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9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4" name="Google Shape;154;p9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55" name="Google Shape;155;p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0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61" name="Google Shape;161;p10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2" name="Google Shape;162;p1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1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" name="Google Shape;20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1" name="Google Shape;21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" name="Google Shape;47;p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1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9" name="Google Shape;49;p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0" name="Google Shape;50;p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1" name="Google Shape;51;p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jpg"/><Relationship Id="rId4" Type="http://schemas.openxmlformats.org/officeDocument/2006/relationships/image" Target="../media/image44.jpg"/><Relationship Id="rId5" Type="http://schemas.openxmlformats.org/officeDocument/2006/relationships/image" Target="../media/image4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youtu.be/SQvR7209fSg" TargetMode="External"/><Relationship Id="rId4" Type="http://schemas.openxmlformats.org/officeDocument/2006/relationships/hyperlink" Target="https://youtu.be/CxUVjbO05ms" TargetMode="External"/><Relationship Id="rId5" Type="http://schemas.openxmlformats.org/officeDocument/2006/relationships/hyperlink" Target="https://youtu.be/3JmTqay0vz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32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"/>
          <p:cNvSpPr txBox="1"/>
          <p:nvPr>
            <p:ph type="ctrTitle"/>
          </p:nvPr>
        </p:nvSpPr>
        <p:spPr>
          <a:xfrm>
            <a:off x="1876425" y="1122373"/>
            <a:ext cx="8791500" cy="199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>
                <a:solidFill>
                  <a:srgbClr val="FFFFFF"/>
                </a:solidFill>
              </a:rPr>
              <a:t>ESTRUCTURA Y </a:t>
            </a:r>
            <a:r>
              <a:rPr lang="en-US">
                <a:solidFill>
                  <a:srgbClr val="FFFFFF"/>
                </a:solidFill>
              </a:rPr>
              <a:t>TECNOLOGÍA</a:t>
            </a:r>
            <a:r>
              <a:rPr lang="en-US">
                <a:solidFill>
                  <a:srgbClr val="FFFFFF"/>
                </a:solidFill>
              </a:rPr>
              <a:t> DE COMPUTADORAS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5" name="Google Shape;235;p19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25000"/>
              <a:buNone/>
            </a:pPr>
            <a:r>
              <a:rPr lang="en-US" u="sng"/>
              <a:t>GRUPO 12</a:t>
            </a:r>
            <a:endParaRPr u="sng"/>
          </a:p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250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25000"/>
              <a:buNone/>
            </a:pPr>
            <a:r>
              <a:rPr lang="en-US"/>
              <a:t>De Mollein, Maria Florencia</a:t>
            </a:r>
            <a:endParaRPr/>
          </a:p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25000"/>
              <a:buNone/>
            </a:pPr>
            <a:r>
              <a:rPr lang="en-US"/>
              <a:t>Kessy, Santiago</a:t>
            </a:r>
            <a:endParaRPr/>
          </a:p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25000"/>
              <a:buNone/>
            </a:pPr>
            <a:r>
              <a:rPr lang="en-US"/>
              <a:t>Salazar Charry, Sonia Milena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8"/>
          <p:cNvSpPr txBox="1"/>
          <p:nvPr>
            <p:ph type="title"/>
          </p:nvPr>
        </p:nvSpPr>
        <p:spPr>
          <a:xfrm>
            <a:off x="1141425" y="618523"/>
            <a:ext cx="9906000" cy="1118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COMPONENTES </a:t>
            </a:r>
            <a:r>
              <a:rPr lang="en-US">
                <a:solidFill>
                  <a:srgbClr val="FFFFFF"/>
                </a:solidFill>
              </a:rPr>
              <a:t>PERIFÉRICOS</a:t>
            </a:r>
            <a:r>
              <a:rPr lang="en-US">
                <a:solidFill>
                  <a:srgbClr val="FFFFFF"/>
                </a:solidFill>
              </a:rPr>
              <a:t> DE SALIDA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0" name="Google Shape;340;p28"/>
          <p:cNvSpPr txBox="1"/>
          <p:nvPr>
            <p:ph idx="1" type="body"/>
          </p:nvPr>
        </p:nvSpPr>
        <p:spPr>
          <a:xfrm>
            <a:off x="1141400" y="1736575"/>
            <a:ext cx="10509000" cy="457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Extraen datos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Reciben la información procesada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y la reproducen</a:t>
            </a:r>
            <a:endParaRPr/>
          </a:p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Char char="●"/>
            </a:pPr>
            <a:r>
              <a:rPr lang="en-US"/>
              <a:t>Visuales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●"/>
            </a:pPr>
            <a:r>
              <a:rPr lang="en-US"/>
              <a:t>Auditivos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●"/>
            </a:pPr>
            <a:r>
              <a:rPr lang="en-US"/>
              <a:t>Tactiles</a:t>
            </a:r>
            <a:endParaRPr/>
          </a:p>
        </p:txBody>
      </p:sp>
      <p:pic>
        <p:nvPicPr>
          <p:cNvPr id="341" name="Google Shape;341;p28"/>
          <p:cNvPicPr preferRelativeResize="0"/>
          <p:nvPr/>
        </p:nvPicPr>
        <p:blipFill rotWithShape="1">
          <a:blip r:embed="rId3">
            <a:alphaModFix/>
          </a:blip>
          <a:srcRect b="7056" l="27760" r="27456" t="33041"/>
          <a:stretch/>
        </p:blipFill>
        <p:spPr>
          <a:xfrm>
            <a:off x="5710075" y="1986775"/>
            <a:ext cx="5459899" cy="410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 txBox="1"/>
          <p:nvPr>
            <p:ph type="title"/>
          </p:nvPr>
        </p:nvSpPr>
        <p:spPr>
          <a:xfrm>
            <a:off x="1141425" y="618523"/>
            <a:ext cx="9906000" cy="1118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COMPONENTES </a:t>
            </a:r>
            <a:r>
              <a:rPr lang="en-US">
                <a:solidFill>
                  <a:srgbClr val="FFFFFF"/>
                </a:solidFill>
              </a:rPr>
              <a:t>PERIFÉRICOS</a:t>
            </a:r>
            <a:r>
              <a:rPr lang="en-US">
                <a:solidFill>
                  <a:srgbClr val="FFFFFF"/>
                </a:solidFill>
              </a:rPr>
              <a:t> MIXTOS O BIDIRECCIONALES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7" name="Google Shape;347;p29"/>
          <p:cNvSpPr txBox="1"/>
          <p:nvPr>
            <p:ph idx="1" type="body"/>
          </p:nvPr>
        </p:nvSpPr>
        <p:spPr>
          <a:xfrm>
            <a:off x="676975" y="1736625"/>
            <a:ext cx="11221200" cy="46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Char char="●"/>
            </a:pPr>
            <a:r>
              <a:rPr lang="en-US"/>
              <a:t>Ingresan y extraen datos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●"/>
            </a:pPr>
            <a:r>
              <a:rPr lang="en-US"/>
              <a:t>Tareas de entrada y salida </a:t>
            </a:r>
            <a:endParaRPr/>
          </a:p>
        </p:txBody>
      </p:sp>
      <p:pic>
        <p:nvPicPr>
          <p:cNvPr id="348" name="Google Shape;348;p29"/>
          <p:cNvPicPr preferRelativeResize="0"/>
          <p:nvPr/>
        </p:nvPicPr>
        <p:blipFill rotWithShape="1">
          <a:blip r:embed="rId3">
            <a:alphaModFix/>
          </a:blip>
          <a:srcRect b="4563" l="26631" r="25929" t="32744"/>
          <a:stretch/>
        </p:blipFill>
        <p:spPr>
          <a:xfrm>
            <a:off x="6122150" y="2075050"/>
            <a:ext cx="5562926" cy="413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"/>
          <p:cNvSpPr txBox="1"/>
          <p:nvPr>
            <p:ph type="title"/>
          </p:nvPr>
        </p:nvSpPr>
        <p:spPr>
          <a:xfrm>
            <a:off x="1141425" y="397350"/>
            <a:ext cx="9906000" cy="126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COMPONENTES DE ALMACENAMIENTO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675" y="3540200"/>
            <a:ext cx="3252425" cy="21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887" y="3540200"/>
            <a:ext cx="3248585" cy="21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3250" y="4212850"/>
            <a:ext cx="2030925" cy="1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3250" y="2951550"/>
            <a:ext cx="2030925" cy="12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0"/>
          <p:cNvSpPr txBox="1"/>
          <p:nvPr/>
        </p:nvSpPr>
        <p:spPr>
          <a:xfrm>
            <a:off x="897638" y="2474546"/>
            <a:ext cx="3046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OPTICOS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9" name="Google Shape;359;p30"/>
          <p:cNvSpPr txBox="1"/>
          <p:nvPr/>
        </p:nvSpPr>
        <p:spPr>
          <a:xfrm>
            <a:off x="4672650" y="2474550"/>
            <a:ext cx="300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MAGNETICOS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8425263" y="2384100"/>
            <a:ext cx="1986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FLASH</a:t>
            </a:r>
            <a:endParaRPr sz="2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1" name="Google Shape;361;p30"/>
          <p:cNvSpPr txBox="1"/>
          <p:nvPr/>
        </p:nvSpPr>
        <p:spPr>
          <a:xfrm>
            <a:off x="1044900" y="1618850"/>
            <a:ext cx="476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wentieth Century"/>
              <a:buChar char="●"/>
            </a:pPr>
            <a:r>
              <a:rPr lang="en-US" sz="21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Almacenamiento Permanente</a:t>
            </a:r>
            <a:endParaRPr sz="21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wentieth Century"/>
              <a:buChar char="●"/>
            </a:pPr>
            <a:r>
              <a:rPr lang="en-US" sz="21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conexión  externa</a:t>
            </a:r>
            <a:endParaRPr sz="21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"/>
          <p:cNvSpPr txBox="1"/>
          <p:nvPr>
            <p:ph type="title"/>
          </p:nvPr>
        </p:nvSpPr>
        <p:spPr>
          <a:xfrm>
            <a:off x="1257100" y="618522"/>
            <a:ext cx="9906000" cy="91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COMPONENTES DE COMUNICACIÓN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7" name="Google Shape;367;p31"/>
          <p:cNvPicPr preferRelativeResize="0"/>
          <p:nvPr/>
        </p:nvPicPr>
        <p:blipFill rotWithShape="1">
          <a:blip r:embed="rId3">
            <a:alphaModFix/>
          </a:blip>
          <a:srcRect b="0" l="9416" r="4198" t="20854"/>
          <a:stretch/>
        </p:blipFill>
        <p:spPr>
          <a:xfrm>
            <a:off x="2251650" y="2097225"/>
            <a:ext cx="6843299" cy="352677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1"/>
          <p:cNvSpPr txBox="1"/>
          <p:nvPr/>
        </p:nvSpPr>
        <p:spPr>
          <a:xfrm>
            <a:off x="1470750" y="1536825"/>
            <a:ext cx="669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Conexión entre computadoras</a:t>
            </a:r>
            <a:endParaRPr sz="25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Google Shape;373;p32"/>
          <p:cNvCxnSpPr>
            <a:stCxn id="374" idx="2"/>
            <a:endCxn id="375" idx="1"/>
          </p:cNvCxnSpPr>
          <p:nvPr/>
        </p:nvCxnSpPr>
        <p:spPr>
          <a:xfrm>
            <a:off x="1267250" y="3040625"/>
            <a:ext cx="265200" cy="11751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6" name="Google Shape;376;p32"/>
          <p:cNvCxnSpPr>
            <a:stCxn id="374" idx="2"/>
            <a:endCxn id="377" idx="1"/>
          </p:cNvCxnSpPr>
          <p:nvPr/>
        </p:nvCxnSpPr>
        <p:spPr>
          <a:xfrm>
            <a:off x="1267250" y="3040625"/>
            <a:ext cx="200400" cy="189900"/>
          </a:xfrm>
          <a:prstGeom prst="bentConnector3">
            <a:avLst>
              <a:gd fmla="val 4996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p32"/>
          <p:cNvSpPr/>
          <p:nvPr/>
        </p:nvSpPr>
        <p:spPr>
          <a:xfrm rot="-5400000">
            <a:off x="-1710550" y="2690375"/>
            <a:ext cx="5255100" cy="7005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COMPONENTES  DE LA COMPUTADORA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HARDWARE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32"/>
          <p:cNvSpPr/>
          <p:nvPr/>
        </p:nvSpPr>
        <p:spPr>
          <a:xfrm>
            <a:off x="1467525" y="2977475"/>
            <a:ext cx="1339800" cy="5064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AC11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INTERNOS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32"/>
          <p:cNvSpPr/>
          <p:nvPr/>
        </p:nvSpPr>
        <p:spPr>
          <a:xfrm>
            <a:off x="1532475" y="4049163"/>
            <a:ext cx="1461900" cy="3333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AC11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EXTERNOS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32"/>
          <p:cNvSpPr/>
          <p:nvPr/>
        </p:nvSpPr>
        <p:spPr>
          <a:xfrm>
            <a:off x="3259600" y="3619125"/>
            <a:ext cx="1461900" cy="4002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PERIFERICOS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32"/>
          <p:cNvSpPr/>
          <p:nvPr/>
        </p:nvSpPr>
        <p:spPr>
          <a:xfrm>
            <a:off x="7043900" y="215225"/>
            <a:ext cx="1098600" cy="3333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ENTRADA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32"/>
          <p:cNvSpPr/>
          <p:nvPr/>
        </p:nvSpPr>
        <p:spPr>
          <a:xfrm>
            <a:off x="7294050" y="5359000"/>
            <a:ext cx="952200" cy="4047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     MIXTO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32"/>
          <p:cNvSpPr/>
          <p:nvPr/>
        </p:nvSpPr>
        <p:spPr>
          <a:xfrm>
            <a:off x="1530675" y="4657925"/>
            <a:ext cx="1753500" cy="404700"/>
          </a:xfrm>
          <a:prstGeom prst="roundRect">
            <a:avLst>
              <a:gd fmla="val 16667" name="adj"/>
            </a:avLst>
          </a:prstGeom>
          <a:solidFill>
            <a:srgbClr val="5B0F00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      COMUNICACIÓN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2" name="Google Shape;382;p32"/>
          <p:cNvCxnSpPr>
            <a:stCxn id="375" idx="3"/>
            <a:endCxn id="378" idx="1"/>
          </p:cNvCxnSpPr>
          <p:nvPr/>
        </p:nvCxnSpPr>
        <p:spPr>
          <a:xfrm flipH="1" rot="10800000">
            <a:off x="2994375" y="3819213"/>
            <a:ext cx="265200" cy="396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3" name="Google Shape;383;p32"/>
          <p:cNvCxnSpPr>
            <a:stCxn id="379" idx="2"/>
          </p:cNvCxnSpPr>
          <p:nvPr/>
        </p:nvCxnSpPr>
        <p:spPr>
          <a:xfrm rot="5400000">
            <a:off x="4806200" y="2385425"/>
            <a:ext cx="4623900" cy="950100"/>
          </a:xfrm>
          <a:prstGeom prst="bentConnector3">
            <a:avLst>
              <a:gd fmla="val 5925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4" name="Google Shape;384;p32"/>
          <p:cNvCxnSpPr>
            <a:stCxn id="380" idx="0"/>
          </p:cNvCxnSpPr>
          <p:nvPr/>
        </p:nvCxnSpPr>
        <p:spPr>
          <a:xfrm flipH="1" rot="5400000">
            <a:off x="7476900" y="5065750"/>
            <a:ext cx="219600" cy="3669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5" name="Google Shape;385;p32"/>
          <p:cNvCxnSpPr>
            <a:endCxn id="378" idx="2"/>
          </p:cNvCxnSpPr>
          <p:nvPr/>
        </p:nvCxnSpPr>
        <p:spPr>
          <a:xfrm flipH="1" rot="5400000">
            <a:off x="3426550" y="4583325"/>
            <a:ext cx="1136400" cy="8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6" name="Google Shape;386;p32"/>
          <p:cNvSpPr/>
          <p:nvPr/>
        </p:nvSpPr>
        <p:spPr>
          <a:xfrm>
            <a:off x="5080925" y="2646725"/>
            <a:ext cx="2346600" cy="330600"/>
          </a:xfrm>
          <a:prstGeom prst="roundRect">
            <a:avLst>
              <a:gd fmla="val 16667" name="adj"/>
            </a:avLst>
          </a:prstGeom>
          <a:solidFill>
            <a:srgbClr val="C4134E"/>
          </a:solidFill>
          <a:ln cap="flat" cmpd="sng" w="9525">
            <a:solidFill>
              <a:srgbClr val="C413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DISCO DURO EXTRAIBLE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32"/>
          <p:cNvSpPr/>
          <p:nvPr/>
        </p:nvSpPr>
        <p:spPr>
          <a:xfrm>
            <a:off x="5052150" y="3057100"/>
            <a:ext cx="1249500" cy="283200"/>
          </a:xfrm>
          <a:prstGeom prst="roundRect">
            <a:avLst>
              <a:gd fmla="val 16667" name="adj"/>
            </a:avLst>
          </a:prstGeom>
          <a:solidFill>
            <a:srgbClr val="C4134E"/>
          </a:solidFill>
          <a:ln cap="flat" cmpd="sng" w="9525">
            <a:solidFill>
              <a:srgbClr val="C413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TECLADO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8" name="Google Shape;388;p32"/>
          <p:cNvCxnSpPr>
            <a:stCxn id="378" idx="3"/>
            <a:endCxn id="386" idx="1"/>
          </p:cNvCxnSpPr>
          <p:nvPr/>
        </p:nvCxnSpPr>
        <p:spPr>
          <a:xfrm flipH="1" rot="10800000">
            <a:off x="4721500" y="2812125"/>
            <a:ext cx="359400" cy="10071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9" name="Google Shape;389;p32"/>
          <p:cNvCxnSpPr>
            <a:stCxn id="387" idx="1"/>
            <a:endCxn id="378" idx="3"/>
          </p:cNvCxnSpPr>
          <p:nvPr/>
        </p:nvCxnSpPr>
        <p:spPr>
          <a:xfrm flipH="1">
            <a:off x="4721550" y="3198700"/>
            <a:ext cx="330600" cy="6204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0" name="Google Shape;390;p32"/>
          <p:cNvSpPr/>
          <p:nvPr/>
        </p:nvSpPr>
        <p:spPr>
          <a:xfrm>
            <a:off x="5052150" y="3420063"/>
            <a:ext cx="1249500" cy="333300"/>
          </a:xfrm>
          <a:prstGeom prst="roundRect">
            <a:avLst>
              <a:gd fmla="val 16667" name="adj"/>
            </a:avLst>
          </a:prstGeom>
          <a:solidFill>
            <a:srgbClr val="C4134E"/>
          </a:solidFill>
          <a:ln cap="flat" cmpd="sng" w="9525">
            <a:solidFill>
              <a:srgbClr val="C413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MONITOR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32"/>
          <p:cNvSpPr/>
          <p:nvPr/>
        </p:nvSpPr>
        <p:spPr>
          <a:xfrm>
            <a:off x="5052150" y="3833138"/>
            <a:ext cx="1249500" cy="283200"/>
          </a:xfrm>
          <a:prstGeom prst="roundRect">
            <a:avLst>
              <a:gd fmla="val 16667" name="adj"/>
            </a:avLst>
          </a:prstGeom>
          <a:solidFill>
            <a:srgbClr val="C4134E"/>
          </a:solidFill>
          <a:ln cap="flat" cmpd="sng" w="9525">
            <a:solidFill>
              <a:srgbClr val="C413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MOUSE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2" name="Google Shape;392;p32"/>
          <p:cNvCxnSpPr>
            <a:stCxn id="391" idx="1"/>
            <a:endCxn id="378" idx="3"/>
          </p:cNvCxnSpPr>
          <p:nvPr/>
        </p:nvCxnSpPr>
        <p:spPr>
          <a:xfrm rot="10800000">
            <a:off x="4721550" y="3819338"/>
            <a:ext cx="330600" cy="1554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3" name="Google Shape;393;p32"/>
          <p:cNvCxnSpPr>
            <a:stCxn id="390" idx="1"/>
          </p:cNvCxnSpPr>
          <p:nvPr/>
        </p:nvCxnSpPr>
        <p:spPr>
          <a:xfrm flipH="1" rot="10800000">
            <a:off x="5052150" y="3574113"/>
            <a:ext cx="28200" cy="12600"/>
          </a:xfrm>
          <a:prstGeom prst="bentConnector3">
            <a:avLst>
              <a:gd fmla="val -45248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4" name="Google Shape;394;p32"/>
          <p:cNvSpPr/>
          <p:nvPr/>
        </p:nvSpPr>
        <p:spPr>
          <a:xfrm>
            <a:off x="5007000" y="4196125"/>
            <a:ext cx="1339800" cy="316500"/>
          </a:xfrm>
          <a:prstGeom prst="roundRect">
            <a:avLst>
              <a:gd fmla="val 16667" name="adj"/>
            </a:avLst>
          </a:prstGeom>
          <a:solidFill>
            <a:srgbClr val="C4134E"/>
          </a:solidFill>
          <a:ln cap="flat" cmpd="sng" w="9525">
            <a:solidFill>
              <a:srgbClr val="C413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PENDRIVE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5" name="Google Shape;395;p32"/>
          <p:cNvCxnSpPr>
            <a:stCxn id="394" idx="1"/>
            <a:endCxn id="378" idx="3"/>
          </p:cNvCxnSpPr>
          <p:nvPr/>
        </p:nvCxnSpPr>
        <p:spPr>
          <a:xfrm rot="10800000">
            <a:off x="4721400" y="3819175"/>
            <a:ext cx="285600" cy="5352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6" name="Google Shape;396;p32"/>
          <p:cNvSpPr txBox="1"/>
          <p:nvPr/>
        </p:nvSpPr>
        <p:spPr>
          <a:xfrm>
            <a:off x="2958100" y="181775"/>
            <a:ext cx="1249500" cy="4002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PLACA MADRE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7" name="Google Shape;397;p32"/>
          <p:cNvSpPr txBox="1"/>
          <p:nvPr/>
        </p:nvSpPr>
        <p:spPr>
          <a:xfrm>
            <a:off x="3014150" y="650525"/>
            <a:ext cx="700500" cy="4002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F3F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CPU</a:t>
            </a:r>
            <a:endParaRPr>
              <a:solidFill>
                <a:srgbClr val="F3F3F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8" name="Google Shape;398;p32"/>
          <p:cNvSpPr txBox="1"/>
          <p:nvPr/>
        </p:nvSpPr>
        <p:spPr>
          <a:xfrm>
            <a:off x="3018300" y="1119275"/>
            <a:ext cx="1674600" cy="4002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DISCO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DURO (HDD)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9" name="Google Shape;399;p32"/>
          <p:cNvSpPr txBox="1"/>
          <p:nvPr/>
        </p:nvSpPr>
        <p:spPr>
          <a:xfrm>
            <a:off x="3014150" y="1596025"/>
            <a:ext cx="700500" cy="4002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ROM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0" name="Google Shape;400;p32"/>
          <p:cNvSpPr txBox="1"/>
          <p:nvPr/>
        </p:nvSpPr>
        <p:spPr>
          <a:xfrm>
            <a:off x="3014150" y="2088825"/>
            <a:ext cx="700500" cy="4002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RAM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1" name="Google Shape;401;p32"/>
          <p:cNvSpPr txBox="1"/>
          <p:nvPr/>
        </p:nvSpPr>
        <p:spPr>
          <a:xfrm>
            <a:off x="3007600" y="2568425"/>
            <a:ext cx="1753500" cy="4002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TARJETA DE SONIDO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2" name="Google Shape;402;p32"/>
          <p:cNvSpPr txBox="1"/>
          <p:nvPr/>
        </p:nvSpPr>
        <p:spPr>
          <a:xfrm>
            <a:off x="3041638" y="3042350"/>
            <a:ext cx="1569900" cy="4002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TARJETA DE VIDEO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403" name="Google Shape;403;p32"/>
          <p:cNvCxnSpPr>
            <a:stCxn id="396" idx="1"/>
            <a:endCxn id="377" idx="0"/>
          </p:cNvCxnSpPr>
          <p:nvPr/>
        </p:nvCxnSpPr>
        <p:spPr>
          <a:xfrm flipH="1">
            <a:off x="2137300" y="381875"/>
            <a:ext cx="820800" cy="259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32"/>
          <p:cNvCxnSpPr>
            <a:endCxn id="397" idx="1"/>
          </p:cNvCxnSpPr>
          <p:nvPr/>
        </p:nvCxnSpPr>
        <p:spPr>
          <a:xfrm flipH="1" rot="10800000">
            <a:off x="2230850" y="850625"/>
            <a:ext cx="783300" cy="179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2"/>
          <p:cNvCxnSpPr>
            <a:endCxn id="398" idx="1"/>
          </p:cNvCxnSpPr>
          <p:nvPr/>
        </p:nvCxnSpPr>
        <p:spPr>
          <a:xfrm flipH="1" rot="10800000">
            <a:off x="2280600" y="1319375"/>
            <a:ext cx="737700" cy="130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32"/>
          <p:cNvCxnSpPr>
            <a:endCxn id="399" idx="1"/>
          </p:cNvCxnSpPr>
          <p:nvPr/>
        </p:nvCxnSpPr>
        <p:spPr>
          <a:xfrm flipH="1" rot="10800000">
            <a:off x="2263850" y="1796125"/>
            <a:ext cx="750300" cy="847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32"/>
          <p:cNvCxnSpPr>
            <a:endCxn id="400" idx="1"/>
          </p:cNvCxnSpPr>
          <p:nvPr/>
        </p:nvCxnSpPr>
        <p:spPr>
          <a:xfrm flipH="1" rot="10800000">
            <a:off x="2230850" y="2288925"/>
            <a:ext cx="783300" cy="40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32"/>
          <p:cNvCxnSpPr>
            <a:endCxn id="401" idx="1"/>
          </p:cNvCxnSpPr>
          <p:nvPr/>
        </p:nvCxnSpPr>
        <p:spPr>
          <a:xfrm flipH="1">
            <a:off x="3007600" y="2759825"/>
            <a:ext cx="165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32"/>
          <p:cNvCxnSpPr>
            <a:endCxn id="401" idx="1"/>
          </p:cNvCxnSpPr>
          <p:nvPr/>
        </p:nvCxnSpPr>
        <p:spPr>
          <a:xfrm>
            <a:off x="2991100" y="2759825"/>
            <a:ext cx="165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2"/>
          <p:cNvCxnSpPr>
            <a:endCxn id="401" idx="1"/>
          </p:cNvCxnSpPr>
          <p:nvPr/>
        </p:nvCxnSpPr>
        <p:spPr>
          <a:xfrm>
            <a:off x="2247400" y="2677025"/>
            <a:ext cx="760200" cy="91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32"/>
          <p:cNvCxnSpPr>
            <a:endCxn id="402" idx="1"/>
          </p:cNvCxnSpPr>
          <p:nvPr/>
        </p:nvCxnSpPr>
        <p:spPr>
          <a:xfrm>
            <a:off x="2231038" y="2710250"/>
            <a:ext cx="810600" cy="532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32"/>
          <p:cNvCxnSpPr>
            <a:endCxn id="391" idx="1"/>
          </p:cNvCxnSpPr>
          <p:nvPr/>
        </p:nvCxnSpPr>
        <p:spPr>
          <a:xfrm rot="10800000">
            <a:off x="5052150" y="3974738"/>
            <a:ext cx="45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32"/>
          <p:cNvSpPr txBox="1"/>
          <p:nvPr/>
        </p:nvSpPr>
        <p:spPr>
          <a:xfrm>
            <a:off x="5007000" y="4625925"/>
            <a:ext cx="1181400" cy="400200"/>
          </a:xfrm>
          <a:prstGeom prst="rect">
            <a:avLst/>
          </a:prstGeom>
          <a:solidFill>
            <a:srgbClr val="C4134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MODEN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414" name="Google Shape;414;p32"/>
          <p:cNvCxnSpPr>
            <a:stCxn id="413" idx="1"/>
            <a:endCxn id="391" idx="1"/>
          </p:cNvCxnSpPr>
          <p:nvPr/>
        </p:nvCxnSpPr>
        <p:spPr>
          <a:xfrm flipH="1" rot="10800000">
            <a:off x="5007000" y="3974625"/>
            <a:ext cx="45300" cy="851400"/>
          </a:xfrm>
          <a:prstGeom prst="bentConnector3">
            <a:avLst>
              <a:gd fmla="val -29144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32"/>
          <p:cNvSpPr txBox="1"/>
          <p:nvPr/>
        </p:nvSpPr>
        <p:spPr>
          <a:xfrm>
            <a:off x="8546750" y="33075"/>
            <a:ext cx="983100" cy="4002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TECLADO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6" name="Google Shape;416;p32"/>
          <p:cNvSpPr txBox="1"/>
          <p:nvPr/>
        </p:nvSpPr>
        <p:spPr>
          <a:xfrm>
            <a:off x="8546750" y="479225"/>
            <a:ext cx="1181400" cy="4002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MICROFONO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7" name="Google Shape;417;p32"/>
          <p:cNvSpPr txBox="1"/>
          <p:nvPr/>
        </p:nvSpPr>
        <p:spPr>
          <a:xfrm>
            <a:off x="8547800" y="925375"/>
            <a:ext cx="999600" cy="4002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WEBCAM</a:t>
            </a:r>
            <a:endParaRPr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8" name="Google Shape;418;p32"/>
          <p:cNvSpPr txBox="1"/>
          <p:nvPr/>
        </p:nvSpPr>
        <p:spPr>
          <a:xfrm>
            <a:off x="10115300" y="33074"/>
            <a:ext cx="952200" cy="4002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JOYSTICK</a:t>
            </a:r>
            <a:endParaRPr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9" name="Google Shape;419;p32"/>
          <p:cNvSpPr txBox="1"/>
          <p:nvPr/>
        </p:nvSpPr>
        <p:spPr>
          <a:xfrm>
            <a:off x="10115300" y="479225"/>
            <a:ext cx="1569900" cy="4002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ESCANER COD QR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0" name="Google Shape;420;p32"/>
          <p:cNvSpPr txBox="1"/>
          <p:nvPr/>
        </p:nvSpPr>
        <p:spPr>
          <a:xfrm>
            <a:off x="8547800" y="1439525"/>
            <a:ext cx="2461500" cy="4002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SENSOR DE HUELLA DIGITAL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1" name="Google Shape;421;p32"/>
          <p:cNvSpPr txBox="1"/>
          <p:nvPr/>
        </p:nvSpPr>
        <p:spPr>
          <a:xfrm>
            <a:off x="8546750" y="1953675"/>
            <a:ext cx="1900500" cy="4002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LECTORAS DE CD/DVD</a:t>
            </a:r>
            <a:endParaRPr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2" name="Google Shape;422;p32"/>
          <p:cNvSpPr txBox="1"/>
          <p:nvPr/>
        </p:nvSpPr>
        <p:spPr>
          <a:xfrm>
            <a:off x="10115300" y="959375"/>
            <a:ext cx="1461900" cy="4002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CAMARA DIGITAL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3" name="Google Shape;423;p32"/>
          <p:cNvSpPr txBox="1"/>
          <p:nvPr/>
        </p:nvSpPr>
        <p:spPr>
          <a:xfrm>
            <a:off x="11178150" y="2484825"/>
            <a:ext cx="737700" cy="4002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MOUSE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4" name="Google Shape;424;p32"/>
          <p:cNvSpPr txBox="1"/>
          <p:nvPr/>
        </p:nvSpPr>
        <p:spPr>
          <a:xfrm>
            <a:off x="8535150" y="2467825"/>
            <a:ext cx="2346600" cy="4002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ESCANER DE COD DE BARRAS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5" name="Google Shape;425;p32"/>
          <p:cNvSpPr txBox="1"/>
          <p:nvPr/>
        </p:nvSpPr>
        <p:spPr>
          <a:xfrm>
            <a:off x="10595900" y="3015975"/>
            <a:ext cx="1249500" cy="4002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PANEL TACTIL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6" name="Google Shape;426;p32"/>
          <p:cNvSpPr txBox="1"/>
          <p:nvPr/>
        </p:nvSpPr>
        <p:spPr>
          <a:xfrm>
            <a:off x="8546475" y="2981975"/>
            <a:ext cx="1753500" cy="4002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TABLETAS GRAFICAS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7" name="Google Shape;427;p32"/>
          <p:cNvSpPr txBox="1"/>
          <p:nvPr/>
        </p:nvSpPr>
        <p:spPr>
          <a:xfrm>
            <a:off x="10595900" y="1953675"/>
            <a:ext cx="952200" cy="4002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ESCANER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428" name="Google Shape;428;p32"/>
          <p:cNvCxnSpPr>
            <a:endCxn id="379" idx="3"/>
          </p:cNvCxnSpPr>
          <p:nvPr/>
        </p:nvCxnSpPr>
        <p:spPr>
          <a:xfrm flipH="1">
            <a:off x="8142500" y="231275"/>
            <a:ext cx="417600" cy="15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32"/>
          <p:cNvCxnSpPr>
            <a:endCxn id="416" idx="1"/>
          </p:cNvCxnSpPr>
          <p:nvPr/>
        </p:nvCxnSpPr>
        <p:spPr>
          <a:xfrm>
            <a:off x="8097350" y="413225"/>
            <a:ext cx="449400" cy="266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32"/>
          <p:cNvCxnSpPr>
            <a:endCxn id="417" idx="1"/>
          </p:cNvCxnSpPr>
          <p:nvPr/>
        </p:nvCxnSpPr>
        <p:spPr>
          <a:xfrm>
            <a:off x="8097500" y="379975"/>
            <a:ext cx="450300" cy="745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32"/>
          <p:cNvCxnSpPr>
            <a:endCxn id="420" idx="1"/>
          </p:cNvCxnSpPr>
          <p:nvPr/>
        </p:nvCxnSpPr>
        <p:spPr>
          <a:xfrm>
            <a:off x="8114000" y="429725"/>
            <a:ext cx="433800" cy="1209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32"/>
          <p:cNvCxnSpPr>
            <a:stCxn id="379" idx="3"/>
            <a:endCxn id="421" idx="1"/>
          </p:cNvCxnSpPr>
          <p:nvPr/>
        </p:nvCxnSpPr>
        <p:spPr>
          <a:xfrm>
            <a:off x="8142500" y="381875"/>
            <a:ext cx="404400" cy="177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32"/>
          <p:cNvCxnSpPr>
            <a:stCxn id="379" idx="3"/>
          </p:cNvCxnSpPr>
          <p:nvPr/>
        </p:nvCxnSpPr>
        <p:spPr>
          <a:xfrm>
            <a:off x="8142500" y="381875"/>
            <a:ext cx="434100" cy="2394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32"/>
          <p:cNvCxnSpPr>
            <a:stCxn id="379" idx="3"/>
            <a:endCxn id="426" idx="1"/>
          </p:cNvCxnSpPr>
          <p:nvPr/>
        </p:nvCxnSpPr>
        <p:spPr>
          <a:xfrm>
            <a:off x="8142500" y="381875"/>
            <a:ext cx="404100" cy="280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32"/>
          <p:cNvSpPr txBox="1"/>
          <p:nvPr/>
        </p:nvSpPr>
        <p:spPr>
          <a:xfrm>
            <a:off x="7043900" y="3619125"/>
            <a:ext cx="700500" cy="4002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SALIDA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436" name="Google Shape;436;p32"/>
          <p:cNvCxnSpPr/>
          <p:nvPr/>
        </p:nvCxnSpPr>
        <p:spPr>
          <a:xfrm rot="-5400000">
            <a:off x="6471975" y="4199625"/>
            <a:ext cx="1169700" cy="750900"/>
          </a:xfrm>
          <a:prstGeom prst="bentConnector3">
            <a:avLst>
              <a:gd fmla="val 344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32"/>
          <p:cNvCxnSpPr/>
          <p:nvPr/>
        </p:nvCxnSpPr>
        <p:spPr>
          <a:xfrm>
            <a:off x="3990700" y="5139425"/>
            <a:ext cx="2693700" cy="1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" name="Google Shape;438;p32"/>
          <p:cNvSpPr txBox="1"/>
          <p:nvPr/>
        </p:nvSpPr>
        <p:spPr>
          <a:xfrm>
            <a:off x="8269950" y="3559888"/>
            <a:ext cx="952200" cy="4002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MONITOR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39" name="Google Shape;439;p32"/>
          <p:cNvSpPr txBox="1"/>
          <p:nvPr/>
        </p:nvSpPr>
        <p:spPr>
          <a:xfrm>
            <a:off x="8246250" y="4043213"/>
            <a:ext cx="999600" cy="4002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PARLANTES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40" name="Google Shape;440;p32"/>
          <p:cNvSpPr txBox="1"/>
          <p:nvPr/>
        </p:nvSpPr>
        <p:spPr>
          <a:xfrm>
            <a:off x="8269950" y="4526550"/>
            <a:ext cx="1098600" cy="4002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PROYECTOR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41" name="Google Shape;441;p32"/>
          <p:cNvSpPr txBox="1"/>
          <p:nvPr/>
        </p:nvSpPr>
        <p:spPr>
          <a:xfrm>
            <a:off x="9498300" y="3564125"/>
            <a:ext cx="1339800" cy="4002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IMPRESORA 3D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42" name="Google Shape;442;p32"/>
          <p:cNvSpPr txBox="1"/>
          <p:nvPr/>
        </p:nvSpPr>
        <p:spPr>
          <a:xfrm>
            <a:off x="9498300" y="4112275"/>
            <a:ext cx="1098600" cy="4002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IMPRESORA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443" name="Google Shape;443;p32"/>
          <p:cNvCxnSpPr>
            <a:endCxn id="438" idx="1"/>
          </p:cNvCxnSpPr>
          <p:nvPr/>
        </p:nvCxnSpPr>
        <p:spPr>
          <a:xfrm flipH="1" rot="10800000">
            <a:off x="7750350" y="3759988"/>
            <a:ext cx="519600" cy="57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2"/>
          <p:cNvCxnSpPr>
            <a:endCxn id="439" idx="1"/>
          </p:cNvCxnSpPr>
          <p:nvPr/>
        </p:nvCxnSpPr>
        <p:spPr>
          <a:xfrm>
            <a:off x="7766850" y="3833813"/>
            <a:ext cx="479400" cy="409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2"/>
          <p:cNvCxnSpPr>
            <a:endCxn id="440" idx="1"/>
          </p:cNvCxnSpPr>
          <p:nvPr/>
        </p:nvCxnSpPr>
        <p:spPr>
          <a:xfrm>
            <a:off x="7733850" y="3817350"/>
            <a:ext cx="536100" cy="90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32"/>
          <p:cNvCxnSpPr>
            <a:endCxn id="441" idx="1"/>
          </p:cNvCxnSpPr>
          <p:nvPr/>
        </p:nvCxnSpPr>
        <p:spPr>
          <a:xfrm>
            <a:off x="9188100" y="3734825"/>
            <a:ext cx="310200" cy="294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32"/>
          <p:cNvCxnSpPr>
            <a:stCxn id="439" idx="3"/>
            <a:endCxn id="442" idx="1"/>
          </p:cNvCxnSpPr>
          <p:nvPr/>
        </p:nvCxnSpPr>
        <p:spPr>
          <a:xfrm>
            <a:off x="9245850" y="4243313"/>
            <a:ext cx="252600" cy="690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32"/>
          <p:cNvCxnSpPr>
            <a:endCxn id="418" idx="1"/>
          </p:cNvCxnSpPr>
          <p:nvPr/>
        </p:nvCxnSpPr>
        <p:spPr>
          <a:xfrm>
            <a:off x="9502100" y="214874"/>
            <a:ext cx="613200" cy="18300"/>
          </a:xfrm>
          <a:prstGeom prst="straightConnector1">
            <a:avLst/>
          </a:prstGeom>
          <a:noFill/>
          <a:ln cap="flat" cmpd="sng" w="9525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32"/>
          <p:cNvCxnSpPr>
            <a:stCxn id="416" idx="3"/>
            <a:endCxn id="419" idx="1"/>
          </p:cNvCxnSpPr>
          <p:nvPr/>
        </p:nvCxnSpPr>
        <p:spPr>
          <a:xfrm>
            <a:off x="9728150" y="679325"/>
            <a:ext cx="387300" cy="0"/>
          </a:xfrm>
          <a:prstGeom prst="straightConnector1">
            <a:avLst/>
          </a:prstGeom>
          <a:noFill/>
          <a:ln cap="flat" cmpd="sng" w="9525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32"/>
          <p:cNvCxnSpPr>
            <a:endCxn id="422" idx="1"/>
          </p:cNvCxnSpPr>
          <p:nvPr/>
        </p:nvCxnSpPr>
        <p:spPr>
          <a:xfrm>
            <a:off x="9518600" y="1156775"/>
            <a:ext cx="596700" cy="2700"/>
          </a:xfrm>
          <a:prstGeom prst="straightConnector1">
            <a:avLst/>
          </a:prstGeom>
          <a:noFill/>
          <a:ln cap="flat" cmpd="sng" w="9525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2"/>
          <p:cNvCxnSpPr>
            <a:endCxn id="427" idx="1"/>
          </p:cNvCxnSpPr>
          <p:nvPr/>
        </p:nvCxnSpPr>
        <p:spPr>
          <a:xfrm flipH="1" rot="10800000">
            <a:off x="10394300" y="2153775"/>
            <a:ext cx="201600" cy="11100"/>
          </a:xfrm>
          <a:prstGeom prst="straightConnector1">
            <a:avLst/>
          </a:prstGeom>
          <a:noFill/>
          <a:ln cap="flat" cmpd="sng" w="9525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32"/>
          <p:cNvCxnSpPr>
            <a:stCxn id="424" idx="3"/>
            <a:endCxn id="423" idx="1"/>
          </p:cNvCxnSpPr>
          <p:nvPr/>
        </p:nvCxnSpPr>
        <p:spPr>
          <a:xfrm>
            <a:off x="10881750" y="2667925"/>
            <a:ext cx="296400" cy="17100"/>
          </a:xfrm>
          <a:prstGeom prst="straightConnector1">
            <a:avLst/>
          </a:prstGeom>
          <a:noFill/>
          <a:ln cap="flat" cmpd="sng" w="9525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32"/>
          <p:cNvCxnSpPr>
            <a:stCxn id="426" idx="3"/>
            <a:endCxn id="425" idx="1"/>
          </p:cNvCxnSpPr>
          <p:nvPr/>
        </p:nvCxnSpPr>
        <p:spPr>
          <a:xfrm>
            <a:off x="10299975" y="3182075"/>
            <a:ext cx="295800" cy="33900"/>
          </a:xfrm>
          <a:prstGeom prst="straightConnector1">
            <a:avLst/>
          </a:prstGeom>
          <a:noFill/>
          <a:ln cap="flat" cmpd="sng" w="9525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32"/>
          <p:cNvSpPr txBox="1"/>
          <p:nvPr/>
        </p:nvSpPr>
        <p:spPr>
          <a:xfrm>
            <a:off x="8436225" y="5079438"/>
            <a:ext cx="1569900" cy="6156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IMPRESORA MULTIFUNCIONAL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5" name="Google Shape;455;p32"/>
          <p:cNvSpPr txBox="1"/>
          <p:nvPr/>
        </p:nvSpPr>
        <p:spPr>
          <a:xfrm>
            <a:off x="8490225" y="5778425"/>
            <a:ext cx="1461900" cy="40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PANTALLA TACTIL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6" name="Google Shape;456;p32"/>
          <p:cNvSpPr txBox="1"/>
          <p:nvPr/>
        </p:nvSpPr>
        <p:spPr>
          <a:xfrm>
            <a:off x="10196100" y="5208575"/>
            <a:ext cx="1900500" cy="6156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LECTOGRABADORAS DE CD/DVD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7" name="Google Shape;457;p32"/>
          <p:cNvSpPr txBox="1"/>
          <p:nvPr/>
        </p:nvSpPr>
        <p:spPr>
          <a:xfrm>
            <a:off x="8490225" y="6262000"/>
            <a:ext cx="1461900" cy="40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TARJETA DE RED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8" name="Google Shape;458;p32"/>
          <p:cNvSpPr txBox="1"/>
          <p:nvPr/>
        </p:nvSpPr>
        <p:spPr>
          <a:xfrm>
            <a:off x="10245000" y="5998875"/>
            <a:ext cx="1569900" cy="6156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CASCO DE REALIDAD VIRTUAL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459" name="Google Shape;459;p32"/>
          <p:cNvCxnSpPr>
            <a:endCxn id="454" idx="1"/>
          </p:cNvCxnSpPr>
          <p:nvPr/>
        </p:nvCxnSpPr>
        <p:spPr>
          <a:xfrm rot="-5400000">
            <a:off x="8225475" y="5424288"/>
            <a:ext cx="247800" cy="1737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32"/>
          <p:cNvCxnSpPr>
            <a:endCxn id="455" idx="1"/>
          </p:cNvCxnSpPr>
          <p:nvPr/>
        </p:nvCxnSpPr>
        <p:spPr>
          <a:xfrm flipH="1" rot="-5400000">
            <a:off x="8196375" y="5684675"/>
            <a:ext cx="360000" cy="2277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32"/>
          <p:cNvCxnSpPr>
            <a:endCxn id="457" idx="1"/>
          </p:cNvCxnSpPr>
          <p:nvPr/>
        </p:nvCxnSpPr>
        <p:spPr>
          <a:xfrm flipH="1" rot="-5400000">
            <a:off x="7971225" y="5943100"/>
            <a:ext cx="793800" cy="2442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32"/>
          <p:cNvCxnSpPr>
            <a:endCxn id="458" idx="1"/>
          </p:cNvCxnSpPr>
          <p:nvPr/>
        </p:nvCxnSpPr>
        <p:spPr>
          <a:xfrm>
            <a:off x="9915300" y="5998575"/>
            <a:ext cx="329700" cy="3081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32"/>
          <p:cNvCxnSpPr>
            <a:stCxn id="454" idx="3"/>
            <a:endCxn id="456" idx="1"/>
          </p:cNvCxnSpPr>
          <p:nvPr/>
        </p:nvCxnSpPr>
        <p:spPr>
          <a:xfrm>
            <a:off x="10006125" y="5387238"/>
            <a:ext cx="189900" cy="1290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32"/>
          <p:cNvSpPr txBox="1"/>
          <p:nvPr/>
        </p:nvSpPr>
        <p:spPr>
          <a:xfrm>
            <a:off x="5084825" y="5288088"/>
            <a:ext cx="1674600" cy="4002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ALMACENAMIENTO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5" name="Google Shape;465;p32"/>
          <p:cNvSpPr txBox="1"/>
          <p:nvPr/>
        </p:nvSpPr>
        <p:spPr>
          <a:xfrm>
            <a:off x="4668377" y="5950275"/>
            <a:ext cx="3230700" cy="8313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DISCO DURO EXTRAIBLE, DISKETT, CD, DVD, BLU RAY, PENDRIVE, SD, DISCO DE ESTADO SOLIDO (SSD)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6" name="Google Shape;466;p32"/>
          <p:cNvSpPr txBox="1"/>
          <p:nvPr/>
        </p:nvSpPr>
        <p:spPr>
          <a:xfrm>
            <a:off x="1577463" y="5338075"/>
            <a:ext cx="2780700" cy="14775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TARJETAS DE RED (NIC), CONCENTRADORES (hubs), CONMUTADORES DE RED (switches), ROUTERS, MODENS, TARJETA BLUETOOHT, TARJETA INFRARROJOS, TARJETA WI-FI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467" name="Google Shape;467;p32"/>
          <p:cNvCxnSpPr/>
          <p:nvPr/>
        </p:nvCxnSpPr>
        <p:spPr>
          <a:xfrm>
            <a:off x="3321575" y="4891500"/>
            <a:ext cx="710700" cy="264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32"/>
          <p:cNvCxnSpPr/>
          <p:nvPr/>
        </p:nvCxnSpPr>
        <p:spPr>
          <a:xfrm>
            <a:off x="2429363" y="5089675"/>
            <a:ext cx="0" cy="264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32"/>
          <p:cNvCxnSpPr>
            <a:stCxn id="464" idx="0"/>
            <a:endCxn id="464" idx="0"/>
          </p:cNvCxnSpPr>
          <p:nvPr/>
        </p:nvCxnSpPr>
        <p:spPr>
          <a:xfrm>
            <a:off x="5922125" y="5288088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32"/>
          <p:cNvCxnSpPr>
            <a:endCxn id="464" idx="0"/>
          </p:cNvCxnSpPr>
          <p:nvPr/>
        </p:nvCxnSpPr>
        <p:spPr>
          <a:xfrm>
            <a:off x="4032125" y="5139288"/>
            <a:ext cx="1890000" cy="1488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32"/>
          <p:cNvCxnSpPr>
            <a:stCxn id="465" idx="0"/>
            <a:endCxn id="464" idx="2"/>
          </p:cNvCxnSpPr>
          <p:nvPr/>
        </p:nvCxnSpPr>
        <p:spPr>
          <a:xfrm rot="10800000">
            <a:off x="5922227" y="5688375"/>
            <a:ext cx="361500" cy="261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3"/>
          <p:cNvSpPr txBox="1"/>
          <p:nvPr>
            <p:ph type="title"/>
          </p:nvPr>
        </p:nvSpPr>
        <p:spPr>
          <a:xfrm>
            <a:off x="1047076" y="1599599"/>
            <a:ext cx="4745100" cy="357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Arquitectura de comunicación entre componentes</a:t>
            </a:r>
            <a:endParaRPr sz="4400"/>
          </a:p>
        </p:txBody>
      </p:sp>
      <p:pic>
        <p:nvPicPr>
          <p:cNvPr id="477" name="Google Shape;4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175" y="245250"/>
            <a:ext cx="5141001" cy="63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4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Unidad Central de Procesamiento</a:t>
            </a:r>
            <a:endParaRPr/>
          </a:p>
        </p:txBody>
      </p:sp>
      <p:sp>
        <p:nvSpPr>
          <p:cNvPr id="483" name="Google Shape;483;p34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Char char="-"/>
            </a:pPr>
            <a:r>
              <a:rPr lang="en-US"/>
              <a:t>El CPU es el “cerebro” de la computadora.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Char char="-"/>
            </a:pPr>
            <a:r>
              <a:rPr lang="en-US"/>
              <a:t>Interpreta y ejecuta todo lo que ocurre en la PC.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Char char="-"/>
            </a:pPr>
            <a:r>
              <a:rPr lang="en-US"/>
              <a:t>Lee datos e instrucciones de la memoria RAM, requiere información desde periféricos de entrada y se comunica con los de salida para mostrar resultados. Este modelo es la llamada “arquitectura de Von Neumann”.</a:t>
            </a:r>
            <a:endParaRPr/>
          </a:p>
        </p:txBody>
      </p:sp>
      <p:pic>
        <p:nvPicPr>
          <p:cNvPr id="484" name="Google Shape;4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8125" y="315725"/>
            <a:ext cx="3180275" cy="20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9600" y="2721563"/>
            <a:ext cx="2330401" cy="14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5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Unidad Central de Procesamiento</a:t>
            </a:r>
            <a:endParaRPr/>
          </a:p>
        </p:txBody>
      </p:sp>
      <p:sp>
        <p:nvSpPr>
          <p:cNvPr id="491" name="Google Shape;491;p35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/>
              <a:t>CARACTERÍSTICAS</a:t>
            </a:r>
            <a:endParaRPr u="sng"/>
          </a:p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Zócalo / Socket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Núcleos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Hilos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Memoria caché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Frecuencia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IPC</a:t>
            </a:r>
            <a:endParaRPr/>
          </a:p>
        </p:txBody>
      </p:sp>
      <p:pic>
        <p:nvPicPr>
          <p:cNvPr id="492" name="Google Shape;4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950" y="2440851"/>
            <a:ext cx="5808251" cy="32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6"/>
          <p:cNvSpPr txBox="1"/>
          <p:nvPr>
            <p:ph idx="1" type="body"/>
          </p:nvPr>
        </p:nvSpPr>
        <p:spPr>
          <a:xfrm>
            <a:off x="1141400" y="1300350"/>
            <a:ext cx="9906000" cy="449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-La frecuencia es la cantidad de ciclos por segundo que realiza el reloj interno de la CPU, estos se miden en Hertz y los procesadores actuales alcanzan los Ghz, los cuales equivalen a mil millones de ciclos por segundo.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 Aunque mayor frecuencia suele ser señal de mayor velocidad, a la hora de ver la performance de una CPU se chequea el IPC, es decir, las </a:t>
            </a:r>
            <a:r>
              <a:rPr lang="en-US"/>
              <a:t>Instrucciones</a:t>
            </a:r>
            <a:r>
              <a:rPr lang="en-US"/>
              <a:t> Por Ciclo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-La caché es la memoria </a:t>
            </a:r>
            <a:r>
              <a:rPr lang="en-US"/>
              <a:t>más</a:t>
            </a:r>
            <a:r>
              <a:rPr lang="en-US"/>
              <a:t> veloz que posee la CPU justo </a:t>
            </a:r>
            <a:r>
              <a:rPr lang="en-US"/>
              <a:t>después</a:t>
            </a:r>
            <a:r>
              <a:rPr lang="en-US"/>
              <a:t> de los registros. Cumple la </a:t>
            </a:r>
            <a:r>
              <a:rPr lang="en-US"/>
              <a:t>función</a:t>
            </a:r>
            <a:r>
              <a:rPr lang="en-US"/>
              <a:t> de retener instrucciones o datos que vayan a usarse recurrentemente por la CPU.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37"/>
          <p:cNvPicPr preferRelativeResize="0"/>
          <p:nvPr/>
        </p:nvPicPr>
        <p:blipFill rotWithShape="1">
          <a:blip r:embed="rId3">
            <a:alphaModFix/>
          </a:blip>
          <a:srcRect b="19687" l="17633" r="18102" t="16308"/>
          <a:stretch/>
        </p:blipFill>
        <p:spPr>
          <a:xfrm>
            <a:off x="820550" y="395025"/>
            <a:ext cx="10570200" cy="59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COMPUTADORA</a:t>
            </a:r>
            <a:endParaRPr/>
          </a:p>
        </p:txBody>
      </p:sp>
      <p:sp>
        <p:nvSpPr>
          <p:cNvPr id="241" name="Google Shape;241;p20"/>
          <p:cNvSpPr txBox="1"/>
          <p:nvPr>
            <p:ph idx="1" type="body"/>
          </p:nvPr>
        </p:nvSpPr>
        <p:spPr>
          <a:xfrm>
            <a:off x="2150800" y="2249475"/>
            <a:ext cx="88968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/>
              <a:t>¿Qué es?</a:t>
            </a:r>
            <a:endParaRPr sz="3500"/>
          </a:p>
        </p:txBody>
      </p:sp>
      <p:pic>
        <p:nvPicPr>
          <p:cNvPr id="242" name="Google Shape;2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1869" y="246925"/>
            <a:ext cx="3927924" cy="237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9386" y="3225588"/>
            <a:ext cx="3040575" cy="1777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9725" y="2013482"/>
            <a:ext cx="2384812" cy="150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7925" y="4289725"/>
            <a:ext cx="3716299" cy="24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6525" y="5182489"/>
            <a:ext cx="2310150" cy="14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1099" y="3574751"/>
            <a:ext cx="2090438" cy="201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01864" y="3012138"/>
            <a:ext cx="2684086" cy="20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8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Nucleos, hilos y socket</a:t>
            </a:r>
            <a:endParaRPr/>
          </a:p>
        </p:txBody>
      </p:sp>
      <p:sp>
        <p:nvSpPr>
          <p:cNvPr id="508" name="Google Shape;508;p38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Char char="-"/>
            </a:pPr>
            <a:r>
              <a:rPr lang="en-US"/>
              <a:t>Los </a:t>
            </a:r>
            <a:r>
              <a:rPr lang="en-US"/>
              <a:t>núcleos</a:t>
            </a:r>
            <a:r>
              <a:rPr lang="en-US"/>
              <a:t> permiten al CPU realizar varias tareas a la vez.</a:t>
            </a:r>
            <a:endParaRPr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Char char="-"/>
            </a:pPr>
            <a:r>
              <a:rPr lang="en-US"/>
              <a:t>Los threads o hilos son procesadores </a:t>
            </a:r>
            <a:r>
              <a:rPr lang="en-US"/>
              <a:t>lógicos</a:t>
            </a:r>
            <a:r>
              <a:rPr lang="en-US"/>
              <a:t> pertenecientes a cada nucleo individualmente, estos tra</a:t>
            </a:r>
            <a:r>
              <a:rPr lang="en-US"/>
              <a:t>bajan distintas porciones de las instrucciones dadas mediante el aprovechamiento de los tiempos de espera.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-El zócalo es un espacio designado para conectar y fijar el procesador.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9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9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00" y="321950"/>
            <a:ext cx="6120225" cy="30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0025" y="200950"/>
            <a:ext cx="4927287" cy="3299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1775" y="3726925"/>
            <a:ext cx="5056900" cy="24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0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VIDEOS RECOMENDADOS</a:t>
            </a:r>
            <a:endParaRPr/>
          </a:p>
        </p:txBody>
      </p:sp>
      <p:sp>
        <p:nvSpPr>
          <p:cNvPr id="523" name="Google Shape;523;p40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https://youtu.be/SQvR7209fSg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https://youtu.be/CxUVjbO05ms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https://youtu.be/3JmTqay0vz0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/>
          <p:nvPr/>
        </p:nvSpPr>
        <p:spPr>
          <a:xfrm>
            <a:off x="4152075" y="1575400"/>
            <a:ext cx="3612900" cy="679200"/>
          </a:xfrm>
          <a:prstGeom prst="mathMinus">
            <a:avLst>
              <a:gd fmla="val 23520" name="adj1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1"/>
          <p:cNvSpPr/>
          <p:nvPr/>
        </p:nvSpPr>
        <p:spPr>
          <a:xfrm>
            <a:off x="8704800" y="1575400"/>
            <a:ext cx="3612900" cy="679200"/>
          </a:xfrm>
          <a:prstGeom prst="mathMinus">
            <a:avLst>
              <a:gd fmla="val 23520" name="adj1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6955225" y="1575400"/>
            <a:ext cx="3612900" cy="679200"/>
          </a:xfrm>
          <a:prstGeom prst="mathMinus">
            <a:avLst>
              <a:gd fmla="val 23520" name="adj1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"/>
          <p:cNvSpPr/>
          <p:nvPr/>
        </p:nvSpPr>
        <p:spPr>
          <a:xfrm>
            <a:off x="5202350" y="4284225"/>
            <a:ext cx="3612900" cy="679200"/>
          </a:xfrm>
          <a:prstGeom prst="mathMinus">
            <a:avLst>
              <a:gd fmla="val 23520" name="adj1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1"/>
          <p:cNvSpPr/>
          <p:nvPr/>
        </p:nvSpPr>
        <p:spPr>
          <a:xfrm>
            <a:off x="310625" y="4284225"/>
            <a:ext cx="3612900" cy="679200"/>
          </a:xfrm>
          <a:prstGeom prst="mathMinus">
            <a:avLst>
              <a:gd fmla="val 23520" name="adj1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1918700" y="4284225"/>
            <a:ext cx="3612900" cy="679200"/>
          </a:xfrm>
          <a:prstGeom prst="mathMinus">
            <a:avLst>
              <a:gd fmla="val 23520" name="adj1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/>
          <p:nvPr/>
        </p:nvSpPr>
        <p:spPr>
          <a:xfrm>
            <a:off x="1141400" y="1575400"/>
            <a:ext cx="3612900" cy="679200"/>
          </a:xfrm>
          <a:prstGeom prst="mathMinus">
            <a:avLst>
              <a:gd fmla="val 23520" name="adj1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"/>
          <p:cNvSpPr txBox="1"/>
          <p:nvPr>
            <p:ph type="title"/>
          </p:nvPr>
        </p:nvSpPr>
        <p:spPr>
          <a:xfrm>
            <a:off x="1141388" y="1940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Evolución histórica</a:t>
            </a:r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584825" y="1462150"/>
            <a:ext cx="1905600" cy="905700"/>
          </a:xfrm>
          <a:prstGeom prst="flowChartAlternateProcess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Ábaco (1122 A.C.)</a:t>
            </a:r>
            <a:endParaRPr sz="700"/>
          </a:p>
        </p:txBody>
      </p:sp>
      <p:sp>
        <p:nvSpPr>
          <p:cNvPr id="262" name="Google Shape;262;p21"/>
          <p:cNvSpPr/>
          <p:nvPr/>
        </p:nvSpPr>
        <p:spPr>
          <a:xfrm>
            <a:off x="3444600" y="1462150"/>
            <a:ext cx="1905600" cy="905700"/>
          </a:xfrm>
          <a:prstGeom prst="flowChartAlternateProcess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Pascal (1642 D.C.)</a:t>
            </a:r>
            <a:endParaRPr sz="700"/>
          </a:p>
        </p:txBody>
      </p:sp>
      <p:sp>
        <p:nvSpPr>
          <p:cNvPr id="263" name="Google Shape;263;p21"/>
          <p:cNvSpPr/>
          <p:nvPr/>
        </p:nvSpPr>
        <p:spPr>
          <a:xfrm>
            <a:off x="6304375" y="1462150"/>
            <a:ext cx="1905600" cy="905700"/>
          </a:xfrm>
          <a:prstGeom prst="flowChartAlternateProcess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Joseph Jacquard (1801) - Tarjetas perforadas</a:t>
            </a:r>
            <a:endParaRPr sz="700"/>
          </a:p>
        </p:txBody>
      </p:sp>
      <p:sp>
        <p:nvSpPr>
          <p:cNvPr id="264" name="Google Shape;264;p21"/>
          <p:cNvSpPr/>
          <p:nvPr/>
        </p:nvSpPr>
        <p:spPr>
          <a:xfrm>
            <a:off x="9164150" y="1462150"/>
            <a:ext cx="2080500" cy="905700"/>
          </a:xfrm>
          <a:prstGeom prst="flowChartAlternateProcess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Charles Babbage</a:t>
            </a:r>
            <a:r>
              <a:rPr lang="en-US" sz="1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/ Ada Lovelance (entre 1833 y 1842)</a:t>
            </a:r>
            <a:endParaRPr sz="700"/>
          </a:p>
        </p:txBody>
      </p:sp>
      <p:sp>
        <p:nvSpPr>
          <p:cNvPr id="265" name="Google Shape;265;p21"/>
          <p:cNvSpPr/>
          <p:nvPr/>
        </p:nvSpPr>
        <p:spPr>
          <a:xfrm>
            <a:off x="1623325" y="4170975"/>
            <a:ext cx="1905600" cy="905700"/>
          </a:xfrm>
          <a:prstGeom prst="flowChartAlternateProcess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Alan Turing (1936)</a:t>
            </a:r>
            <a:endParaRPr sz="700"/>
          </a:p>
        </p:txBody>
      </p:sp>
      <p:sp>
        <p:nvSpPr>
          <p:cNvPr id="266" name="Google Shape;266;p21"/>
          <p:cNvSpPr/>
          <p:nvPr/>
        </p:nvSpPr>
        <p:spPr>
          <a:xfrm>
            <a:off x="4359000" y="4170975"/>
            <a:ext cx="1905600" cy="905700"/>
          </a:xfrm>
          <a:prstGeom prst="flowChartAlternateProcess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ENIAC / Las chicas del refrigerador (1943)</a:t>
            </a:r>
            <a:endParaRPr sz="700"/>
          </a:p>
        </p:txBody>
      </p:sp>
      <p:sp>
        <p:nvSpPr>
          <p:cNvPr id="267" name="Google Shape;267;p21"/>
          <p:cNvSpPr/>
          <p:nvPr/>
        </p:nvSpPr>
        <p:spPr>
          <a:xfrm>
            <a:off x="7218775" y="4170975"/>
            <a:ext cx="1905600" cy="905700"/>
          </a:xfrm>
          <a:prstGeom prst="flowChartAlternateProcess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Von Neumann (1945)</a:t>
            </a:r>
            <a:endParaRPr sz="700"/>
          </a:p>
        </p:txBody>
      </p:sp>
      <p:pic>
        <p:nvPicPr>
          <p:cNvPr id="268" name="Google Shape;2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25" y="2625525"/>
            <a:ext cx="1744159" cy="116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150" y="2636171"/>
            <a:ext cx="2080500" cy="1166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0900" y="2509125"/>
            <a:ext cx="2512549" cy="14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3325" y="2509125"/>
            <a:ext cx="1961049" cy="1736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4500" y="5131129"/>
            <a:ext cx="2393675" cy="157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4963" y="5131600"/>
            <a:ext cx="2393675" cy="15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5375" y="4567626"/>
            <a:ext cx="2833175" cy="20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¿Cómo procesa y transforma la información?</a:t>
            </a:r>
            <a:endParaRPr/>
          </a:p>
        </p:txBody>
      </p:sp>
      <p:sp>
        <p:nvSpPr>
          <p:cNvPr id="280" name="Google Shape;280;p22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1475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La computadora tiene en su interior millones de transistores microscópicos</a:t>
            </a:r>
            <a:endParaRPr/>
          </a:p>
          <a:p>
            <a:pPr indent="-3714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La información ingresa por pulsos eléctricos</a:t>
            </a:r>
            <a:endParaRPr/>
          </a:p>
          <a:p>
            <a:pPr indent="-3714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Componentes conectados por Buses</a:t>
            </a:r>
            <a:endParaRPr/>
          </a:p>
          <a:p>
            <a:pPr indent="-3714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Pulsos interpretados de manera binaria (bits)</a:t>
            </a:r>
            <a:endParaRPr/>
          </a:p>
          <a:p>
            <a:pPr indent="-3714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Encargado de interpretar la información: CPU</a:t>
            </a:r>
            <a:endParaRPr/>
          </a:p>
        </p:txBody>
      </p:sp>
      <p:pic>
        <p:nvPicPr>
          <p:cNvPr id="281" name="Google Shape;2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474" y="2881100"/>
            <a:ext cx="3016674" cy="20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0148" y="5157950"/>
            <a:ext cx="2540001" cy="14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"/>
          <p:cNvSpPr txBox="1"/>
          <p:nvPr>
            <p:ph type="title"/>
          </p:nvPr>
        </p:nvSpPr>
        <p:spPr>
          <a:xfrm>
            <a:off x="1141425" y="397350"/>
            <a:ext cx="9906000" cy="79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</a:rPr>
              <a:t>PARTES DE LA COMPUTADORA</a:t>
            </a:r>
            <a:endParaRPr sz="3800">
              <a:solidFill>
                <a:srgbClr val="FFFFFF"/>
              </a:solidFill>
            </a:endParaRPr>
          </a:p>
        </p:txBody>
      </p:sp>
      <p:pic>
        <p:nvPicPr>
          <p:cNvPr id="288" name="Google Shape;2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75" y="1553375"/>
            <a:ext cx="9109900" cy="4719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"/>
          <p:cNvSpPr txBox="1"/>
          <p:nvPr>
            <p:ph type="title"/>
          </p:nvPr>
        </p:nvSpPr>
        <p:spPr>
          <a:xfrm>
            <a:off x="943125" y="310725"/>
            <a:ext cx="9906000" cy="74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 HARDWARE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294" name="Google Shape;294;p24"/>
          <p:cNvSpPr txBox="1"/>
          <p:nvPr>
            <p:ph idx="1" type="body"/>
          </p:nvPr>
        </p:nvSpPr>
        <p:spPr>
          <a:xfrm>
            <a:off x="6172200" y="1054723"/>
            <a:ext cx="4875300" cy="74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 lnSpcReduction="1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9980"/>
              <a:t>  </a:t>
            </a:r>
            <a:r>
              <a:rPr lang="en-US" sz="9980">
                <a:solidFill>
                  <a:srgbClr val="0000FF"/>
                </a:solidFill>
              </a:rPr>
              <a:t>EXTERNOS</a:t>
            </a:r>
            <a:endParaRPr sz="998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4"/>
          <p:cNvSpPr txBox="1"/>
          <p:nvPr>
            <p:ph idx="2" type="body"/>
          </p:nvPr>
        </p:nvSpPr>
        <p:spPr>
          <a:xfrm>
            <a:off x="1296900" y="1054725"/>
            <a:ext cx="3971700" cy="75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2500">
                <a:solidFill>
                  <a:srgbClr val="0000FF"/>
                </a:solidFill>
              </a:rPr>
              <a:t>INTERNOS</a:t>
            </a:r>
            <a:endParaRPr sz="2500"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00"/>
          </a:p>
        </p:txBody>
      </p:sp>
      <p:pic>
        <p:nvPicPr>
          <p:cNvPr id="296" name="Google Shape;296;p24"/>
          <p:cNvPicPr preferRelativeResize="0"/>
          <p:nvPr/>
        </p:nvPicPr>
        <p:blipFill rotWithShape="1">
          <a:blip r:embed="rId3">
            <a:alphaModFix/>
          </a:blip>
          <a:srcRect b="0" l="10671" r="10339" t="0"/>
          <a:stretch/>
        </p:blipFill>
        <p:spPr>
          <a:xfrm>
            <a:off x="7181775" y="1605950"/>
            <a:ext cx="3669401" cy="348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4"/>
          <p:cNvPicPr preferRelativeResize="0"/>
          <p:nvPr/>
        </p:nvPicPr>
        <p:blipFill rotWithShape="1">
          <a:blip r:embed="rId4">
            <a:alphaModFix/>
          </a:blip>
          <a:srcRect b="24694" l="4606" r="45320" t="27082"/>
          <a:stretch/>
        </p:blipFill>
        <p:spPr>
          <a:xfrm>
            <a:off x="859450" y="1771500"/>
            <a:ext cx="3169650" cy="171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9989" y="3444325"/>
            <a:ext cx="3518887" cy="28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4"/>
          <p:cNvSpPr txBox="1"/>
          <p:nvPr/>
        </p:nvSpPr>
        <p:spPr>
          <a:xfrm>
            <a:off x="7181775" y="5209725"/>
            <a:ext cx="4416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 conectan a la cpu</a:t>
            </a:r>
            <a:endParaRPr sz="2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Añaden funciones u operaciones</a:t>
            </a:r>
            <a:endParaRPr sz="2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 son indispensables</a:t>
            </a:r>
            <a:endParaRPr sz="2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0" name="Google Shape;300;p24"/>
          <p:cNvSpPr txBox="1"/>
          <p:nvPr/>
        </p:nvSpPr>
        <p:spPr>
          <a:xfrm>
            <a:off x="4029100" y="2090525"/>
            <a:ext cx="2668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Componentes </a:t>
            </a:r>
            <a:r>
              <a:rPr lang="en-US" sz="2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Físicos</a:t>
            </a:r>
            <a:r>
              <a:rPr lang="en-US" sz="2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inseparables</a:t>
            </a:r>
            <a:endParaRPr sz="2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Son </a:t>
            </a:r>
            <a:r>
              <a:rPr lang="en-US" sz="2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indispensables</a:t>
            </a:r>
            <a:endParaRPr sz="2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7B7B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>
              <a:solidFill>
                <a:srgbClr val="B7B7B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 txBox="1"/>
          <p:nvPr>
            <p:ph type="title"/>
          </p:nvPr>
        </p:nvSpPr>
        <p:spPr>
          <a:xfrm>
            <a:off x="1141425" y="462700"/>
            <a:ext cx="9906000" cy="94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COMPONENTES INTERNOS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6" name="Google Shape;3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00" y="1305475"/>
            <a:ext cx="2082574" cy="138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00" y="2994800"/>
            <a:ext cx="2174825" cy="11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012" y="4316825"/>
            <a:ext cx="19050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5375" y="1336000"/>
            <a:ext cx="2676525" cy="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5"/>
          <p:cNvPicPr preferRelativeResize="0"/>
          <p:nvPr/>
        </p:nvPicPr>
        <p:blipFill rotWithShape="1">
          <a:blip r:embed="rId7">
            <a:alphaModFix/>
          </a:blip>
          <a:srcRect b="26465" l="0" r="0" t="0"/>
          <a:stretch/>
        </p:blipFill>
        <p:spPr>
          <a:xfrm>
            <a:off x="5615375" y="2519325"/>
            <a:ext cx="2676600" cy="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5"/>
          <p:cNvPicPr preferRelativeResize="0"/>
          <p:nvPr/>
        </p:nvPicPr>
        <p:blipFill rotWithShape="1">
          <a:blip r:embed="rId8">
            <a:alphaModFix/>
          </a:blip>
          <a:srcRect b="10144" l="0" r="0" t="0"/>
          <a:stretch/>
        </p:blipFill>
        <p:spPr>
          <a:xfrm>
            <a:off x="5655388" y="5080450"/>
            <a:ext cx="2596575" cy="12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5"/>
          <p:cNvPicPr preferRelativeResize="0"/>
          <p:nvPr/>
        </p:nvPicPr>
        <p:blipFill rotWithShape="1">
          <a:blip r:embed="rId9">
            <a:alphaModFix/>
          </a:blip>
          <a:srcRect b="25582" l="0" r="0" t="23958"/>
          <a:stretch/>
        </p:blipFill>
        <p:spPr>
          <a:xfrm>
            <a:off x="5615365" y="3702625"/>
            <a:ext cx="2252419" cy="1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5"/>
          <p:cNvSpPr txBox="1"/>
          <p:nvPr/>
        </p:nvSpPr>
        <p:spPr>
          <a:xfrm>
            <a:off x="2740575" y="1206775"/>
            <a:ext cx="28749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CC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PLACA MADRE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Componente Principal </a:t>
            </a:r>
            <a:endParaRPr sz="16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Conectan los dispositivos</a:t>
            </a:r>
            <a:endParaRPr sz="16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(circuitos </a:t>
            </a:r>
            <a:r>
              <a:rPr lang="en-US" sz="1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eléctricos</a:t>
            </a:r>
            <a:r>
              <a:rPr lang="en-US" sz="1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interconectados , puertos USB u otros conectores)</a:t>
            </a:r>
            <a:endParaRPr sz="16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4" name="Google Shape;314;p25"/>
          <p:cNvSpPr txBox="1"/>
          <p:nvPr/>
        </p:nvSpPr>
        <p:spPr>
          <a:xfrm>
            <a:off x="3024125" y="3106750"/>
            <a:ext cx="21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5" name="Google Shape;315;p25"/>
          <p:cNvSpPr txBox="1"/>
          <p:nvPr/>
        </p:nvSpPr>
        <p:spPr>
          <a:xfrm>
            <a:off x="2834975" y="2932025"/>
            <a:ext cx="27963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CC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PROCESADOR O CPU</a:t>
            </a:r>
            <a:endParaRPr sz="1700">
              <a:solidFill>
                <a:srgbClr val="CC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Cerebro</a:t>
            </a:r>
            <a:endParaRPr sz="16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interpreta y ejecuta las instrucciones</a:t>
            </a:r>
            <a:endParaRPr sz="16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Aritmeticas y lógicas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6" name="Google Shape;316;p25"/>
          <p:cNvSpPr txBox="1"/>
          <p:nvPr/>
        </p:nvSpPr>
        <p:spPr>
          <a:xfrm>
            <a:off x="2707525" y="4577500"/>
            <a:ext cx="30696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CC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DISCO DURO O HDD</a:t>
            </a:r>
            <a:endParaRPr sz="1700">
              <a:solidFill>
                <a:srgbClr val="CC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Almacenamiento secundario interno</a:t>
            </a:r>
            <a:endParaRPr sz="16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Almacenamiento permanente </a:t>
            </a:r>
            <a:endParaRPr sz="16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Archivos de todo tipo</a:t>
            </a:r>
            <a:endParaRPr sz="16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7" name="Google Shape;317;p25"/>
          <p:cNvSpPr txBox="1"/>
          <p:nvPr/>
        </p:nvSpPr>
        <p:spPr>
          <a:xfrm>
            <a:off x="8284025" y="1242050"/>
            <a:ext cx="32415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CC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MEMORIA ROM</a:t>
            </a:r>
            <a:endParaRPr sz="1700">
              <a:solidFill>
                <a:srgbClr val="CC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Almacenamiento permanente</a:t>
            </a:r>
            <a:endParaRPr sz="16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Configuración inicio y funcionamiento de la máquina </a:t>
            </a:r>
            <a:endParaRPr sz="16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8" name="Google Shape;318;p25"/>
          <p:cNvSpPr txBox="1"/>
          <p:nvPr/>
        </p:nvSpPr>
        <p:spPr>
          <a:xfrm>
            <a:off x="8291975" y="2404200"/>
            <a:ext cx="32256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CC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MEMORIA RAM</a:t>
            </a:r>
            <a:endParaRPr sz="1700">
              <a:solidFill>
                <a:srgbClr val="CC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Almacenamiento temporal</a:t>
            </a:r>
            <a:endParaRPr sz="16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memoria volatil</a:t>
            </a:r>
            <a:endParaRPr sz="16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lectura/escritura</a:t>
            </a:r>
            <a:endParaRPr sz="16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9" name="Google Shape;319;p25"/>
          <p:cNvSpPr txBox="1"/>
          <p:nvPr/>
        </p:nvSpPr>
        <p:spPr>
          <a:xfrm>
            <a:off x="8291900" y="3638975"/>
            <a:ext cx="3069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CC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PLACA DE SONIDO</a:t>
            </a:r>
            <a:endParaRPr sz="1700">
              <a:solidFill>
                <a:srgbClr val="CC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 conecta a la madre</a:t>
            </a:r>
            <a:endParaRPr sz="16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Reproduce sonidos (auriculares o parlantes)</a:t>
            </a:r>
            <a:endParaRPr sz="16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recibe sonidos (microfono)</a:t>
            </a:r>
            <a:endParaRPr sz="16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0" name="Google Shape;320;p25"/>
          <p:cNvSpPr txBox="1"/>
          <p:nvPr/>
        </p:nvSpPr>
        <p:spPr>
          <a:xfrm>
            <a:off x="8251225" y="5139375"/>
            <a:ext cx="2796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CC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PLACA DE VIDEO</a:t>
            </a:r>
            <a:endParaRPr sz="1700">
              <a:solidFill>
                <a:srgbClr val="CC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 conecta a la madre</a:t>
            </a:r>
            <a:endParaRPr sz="16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muestra imagenes (monitor)</a:t>
            </a:r>
            <a:endParaRPr sz="16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 txBox="1"/>
          <p:nvPr>
            <p:ph type="title"/>
          </p:nvPr>
        </p:nvSpPr>
        <p:spPr>
          <a:xfrm>
            <a:off x="1141425" y="412075"/>
            <a:ext cx="9906000" cy="986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COMPONENTES EXTERNOS - </a:t>
            </a:r>
            <a:r>
              <a:rPr lang="en-US">
                <a:solidFill>
                  <a:srgbClr val="FFFFFF"/>
                </a:solidFill>
              </a:rPr>
              <a:t>PERIFÉRICOS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6" name="Google Shape;326;p26"/>
          <p:cNvSpPr txBox="1"/>
          <p:nvPr>
            <p:ph idx="1" type="body"/>
          </p:nvPr>
        </p:nvSpPr>
        <p:spPr>
          <a:xfrm>
            <a:off x="1141400" y="1474375"/>
            <a:ext cx="9906000" cy="501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Pueden ser:</a:t>
            </a:r>
            <a:endParaRPr/>
          </a:p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Char char="●"/>
            </a:pPr>
            <a:r>
              <a:rPr lang="en-US" u="sng">
                <a:solidFill>
                  <a:srgbClr val="FFFFFF"/>
                </a:solidFill>
              </a:rPr>
              <a:t>Perifericos de Entrada</a:t>
            </a:r>
            <a:endParaRPr>
              <a:solidFill>
                <a:srgbClr val="FFFFFF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●"/>
            </a:pPr>
            <a:r>
              <a:rPr lang="en-US" u="sng">
                <a:solidFill>
                  <a:srgbClr val="FFFFFF"/>
                </a:solidFill>
              </a:rPr>
              <a:t>Periféricos</a:t>
            </a:r>
            <a:r>
              <a:rPr lang="en-US" u="sng">
                <a:solidFill>
                  <a:srgbClr val="FFFFFF"/>
                </a:solidFill>
              </a:rPr>
              <a:t> de Salida</a:t>
            </a:r>
            <a:endParaRPr>
              <a:solidFill>
                <a:srgbClr val="FFFFFF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●"/>
            </a:pPr>
            <a:r>
              <a:rPr lang="en-US" u="sng">
                <a:solidFill>
                  <a:srgbClr val="FFFFFF"/>
                </a:solidFill>
              </a:rPr>
              <a:t>Periféricos</a:t>
            </a:r>
            <a:r>
              <a:rPr lang="en-US" u="sng">
                <a:solidFill>
                  <a:srgbClr val="FFFFFF"/>
                </a:solidFill>
              </a:rPr>
              <a:t> Mixtos</a:t>
            </a:r>
            <a:endParaRPr u="sng">
              <a:solidFill>
                <a:srgbClr val="FFFFFF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●"/>
            </a:pPr>
            <a:r>
              <a:rPr lang="en-US" u="sng">
                <a:solidFill>
                  <a:srgbClr val="FFFFFF"/>
                </a:solidFill>
              </a:rPr>
              <a:t>De almacenamiento</a:t>
            </a:r>
            <a:endParaRPr u="sng">
              <a:solidFill>
                <a:srgbClr val="FFFFFF"/>
              </a:solidFill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●"/>
            </a:pPr>
            <a:r>
              <a:rPr lang="en-US" u="sng">
                <a:solidFill>
                  <a:srgbClr val="FFFFFF"/>
                </a:solidFill>
              </a:rPr>
              <a:t>De Comunicación</a:t>
            </a:r>
            <a:endParaRPr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3475" y="1606200"/>
            <a:ext cx="4856500" cy="41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7"/>
          <p:cNvSpPr txBox="1"/>
          <p:nvPr>
            <p:ph type="title"/>
          </p:nvPr>
        </p:nvSpPr>
        <p:spPr>
          <a:xfrm>
            <a:off x="1141425" y="618523"/>
            <a:ext cx="9906000" cy="103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COMPONENTES PERIFÉRICOS DE ENTRADA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3" name="Google Shape;333;p27"/>
          <p:cNvSpPr txBox="1"/>
          <p:nvPr>
            <p:ph idx="1" type="body"/>
          </p:nvPr>
        </p:nvSpPr>
        <p:spPr>
          <a:xfrm>
            <a:off x="556625" y="1652625"/>
            <a:ext cx="11209500" cy="457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Char char="●"/>
            </a:pPr>
            <a:r>
              <a:rPr lang="en-US"/>
              <a:t>Introducen datos (usuario o dispositivo)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procesados por la CPU</a:t>
            </a:r>
            <a:endParaRPr/>
          </a:p>
          <a:p>
            <a:pPr indent="-371475" lvl="0" marL="457200" rtl="0" algn="l">
              <a:spcBef>
                <a:spcPts val="1000"/>
              </a:spcBef>
              <a:spcAft>
                <a:spcPts val="0"/>
              </a:spcAft>
              <a:buSzPts val="2250"/>
              <a:buChar char="●"/>
            </a:pPr>
            <a:r>
              <a:rPr lang="en-US"/>
              <a:t>Comunicación con el mundo exterior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27"/>
          <p:cNvPicPr preferRelativeResize="0"/>
          <p:nvPr/>
        </p:nvPicPr>
        <p:blipFill rotWithShape="1">
          <a:blip r:embed="rId3">
            <a:alphaModFix/>
          </a:blip>
          <a:srcRect b="0" l="27036" r="27215" t="33836"/>
          <a:stretch/>
        </p:blipFill>
        <p:spPr>
          <a:xfrm>
            <a:off x="6004425" y="1545250"/>
            <a:ext cx="5393374" cy="438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